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75" r:id="rId4"/>
    <p:sldId id="258" r:id="rId5"/>
    <p:sldId id="280" r:id="rId6"/>
    <p:sldId id="286" r:id="rId7"/>
    <p:sldId id="281" r:id="rId8"/>
    <p:sldId id="274" r:id="rId9"/>
    <p:sldId id="273" r:id="rId10"/>
    <p:sldId id="272" r:id="rId11"/>
    <p:sldId id="271" r:id="rId12"/>
    <p:sldId id="270" r:id="rId13"/>
    <p:sldId id="269" r:id="rId14"/>
    <p:sldId id="282" r:id="rId15"/>
    <p:sldId id="268" r:id="rId16"/>
    <p:sldId id="284" r:id="rId17"/>
    <p:sldId id="267" r:id="rId18"/>
    <p:sldId id="266" r:id="rId19"/>
    <p:sldId id="263" r:id="rId20"/>
    <p:sldId id="262" r:id="rId21"/>
    <p:sldId id="285" r:id="rId22"/>
    <p:sldId id="278" r:id="rId23"/>
    <p:sldId id="279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2125B-9F0F-472E-9AB6-ED063CABC546}" type="datetimeFigureOut">
              <a:rPr lang="zh-TW" altLang="en-US" smtClean="0"/>
              <a:pPr/>
              <a:t>2014/5/23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0DC-7CCB-4A41-94DC-66407CEE58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5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0DC-7CCB-4A41-94DC-66407CEE58E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F405E-5877-4330-9B73-B87CC5CDCEA4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8BD15-5AE4-43B2-A371-C6A97C5D1DFA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EFAB3-B7CB-403B-B7CF-C16CDA0F76F7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0E3F-43F8-4CCE-B01D-C8543DE4EEDE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F0C8-F8EC-4CC3-B78E-9D0E01CEEC79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7A671-AB6B-4D7C-A9EA-BF04A66E4C85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09FF7-3EF8-4B8A-940E-9C9744E774D7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68C6C-D311-49BB-B45E-C89E873ABC0C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B81AF-D230-4D9B-9C14-63F2DBF445D2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4DF9E-5A29-468E-988E-591C0F43DA9A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90974-A2DB-427C-BC12-567A9A51B4A3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99FBEB-EF18-4F3C-913A-7BB8E1537670}" type="datetime1">
              <a:rPr lang="zh-TW" altLang="en-US" smtClean="0"/>
              <a:t>2014/5/23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1472184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Toward Whole-Session Relevance: </a:t>
            </a:r>
            <a:br>
              <a:rPr lang="en-US" altLang="zh-TW" sz="2800" dirty="0" smtClean="0"/>
            </a:br>
            <a:r>
              <a:rPr lang="en-US" altLang="zh-TW" sz="2800" dirty="0" smtClean="0"/>
              <a:t>Exploring Intrinsic Diversity in Web Search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40664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Date: </a:t>
            </a:r>
            <a:r>
              <a:rPr lang="en-US" altLang="zh-TW" dirty="0" smtClean="0"/>
              <a:t>2014/5/20</a:t>
            </a:r>
            <a:endParaRPr lang="en-US" altLang="zh-TW" dirty="0" smtClean="0"/>
          </a:p>
          <a:p>
            <a:r>
              <a:rPr lang="en-US" altLang="zh-TW" dirty="0" smtClean="0"/>
              <a:t>Author: </a:t>
            </a:r>
            <a:r>
              <a:rPr lang="en-US" altLang="zh-TW" dirty="0" err="1" smtClean="0"/>
              <a:t>Karthik</a:t>
            </a:r>
            <a:r>
              <a:rPr lang="en-US" altLang="zh-TW" dirty="0" smtClean="0"/>
              <a:t> Raman, Paul N. Bennett, </a:t>
            </a:r>
            <a:r>
              <a:rPr lang="en-US" altLang="zh-TW" dirty="0" err="1" smtClean="0"/>
              <a:t>Kevyn</a:t>
            </a:r>
            <a:r>
              <a:rPr lang="en-US" altLang="zh-TW" dirty="0" smtClean="0"/>
              <a:t> Collins-Thompson</a:t>
            </a:r>
          </a:p>
          <a:p>
            <a:r>
              <a:rPr lang="en-US" altLang="zh-TW" dirty="0" smtClean="0"/>
              <a:t>Source: SIGIR’13</a:t>
            </a:r>
          </a:p>
          <a:p>
            <a:r>
              <a:rPr lang="en-US" altLang="zh-TW" dirty="0" smtClean="0"/>
              <a:t>Advisor: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-Ling </a:t>
            </a:r>
            <a:r>
              <a:rPr lang="en-US" altLang="zh-TW" dirty="0" err="1" smtClean="0"/>
              <a:t>Koh</a:t>
            </a:r>
            <a:endParaRPr lang="en-US" altLang="zh-TW" dirty="0" smtClean="0"/>
          </a:p>
          <a:p>
            <a:r>
              <a:rPr lang="en-US" altLang="zh-TW" dirty="0" smtClean="0"/>
              <a:t>Speaker: Pei-</a:t>
            </a:r>
            <a:r>
              <a:rPr lang="en-US" altLang="zh-TW" dirty="0" err="1" smtClean="0"/>
              <a:t>Hao</a:t>
            </a:r>
            <a:r>
              <a:rPr lang="en-US" altLang="zh-TW" dirty="0"/>
              <a:t> </a:t>
            </a:r>
            <a:r>
              <a:rPr lang="en-US" altLang="zh-TW" dirty="0" smtClean="0"/>
              <a:t>Wu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1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ID Session From Log- Extraction A</a:t>
            </a:r>
            <a:r>
              <a:rPr lang="en-US" altLang="zh-TW" dirty="0" smtClean="0"/>
              <a:t>lgorithm</a:t>
            </a:r>
            <a:endParaRPr lang="zh-TW" altLang="en-US" dirty="0"/>
          </a:p>
        </p:txBody>
      </p:sp>
      <p:sp>
        <p:nvSpPr>
          <p:cNvPr id="9" name="Content Placeholder 2"/>
          <p:cNvSpPr txBox="1">
            <a:spLocks noGrp="1"/>
          </p:cNvSpPr>
          <p:nvPr>
            <p:ph idx="1"/>
          </p:nvPr>
        </p:nvSpPr>
        <p:spPr>
          <a:xfrm>
            <a:off x="1043608" y="1484784"/>
            <a:ext cx="3312368" cy="273630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remodeling ideas</a:t>
            </a:r>
          </a:p>
          <a:p>
            <a:r>
              <a:rPr lang="en-US" dirty="0" smtClean="0"/>
              <a:t>ideas for remodeling</a:t>
            </a:r>
          </a:p>
          <a:p>
            <a:r>
              <a:rPr lang="en-US" dirty="0" smtClean="0"/>
              <a:t>cost of typical remodel</a:t>
            </a:r>
          </a:p>
          <a:p>
            <a:r>
              <a:rPr lang="en-US" dirty="0" smtClean="0"/>
              <a:t>hardwood flooring</a:t>
            </a:r>
          </a:p>
          <a:p>
            <a:r>
              <a:rPr lang="en-US" dirty="0" smtClean="0"/>
              <a:t>earthquake retrofit</a:t>
            </a:r>
          </a:p>
          <a:p>
            <a:r>
              <a:rPr lang="en-US" dirty="0" smtClean="0"/>
              <a:t>paint colors</a:t>
            </a:r>
          </a:p>
          <a:p>
            <a:r>
              <a:rPr lang="en-US" dirty="0" err="1">
                <a:solidFill>
                  <a:srgbClr val="FF0000"/>
                </a:solidFill>
              </a:rPr>
              <a:t>dublin</a:t>
            </a:r>
            <a:r>
              <a:rPr lang="en-US" dirty="0">
                <a:solidFill>
                  <a:srgbClr val="FF0000"/>
                </a:solidFill>
              </a:rPr>
              <a:t> tourism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kitchen remodel</a:t>
            </a:r>
          </a:p>
          <a:p>
            <a:r>
              <a:rPr lang="en-US" altLang="zh-TW" dirty="0" smtClean="0">
                <a:cs typeface="Times New Roman" pitchFamily="18" charset="0"/>
              </a:rPr>
              <a:t>Paint roof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20072" y="1484784"/>
            <a:ext cx="3816424" cy="273630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remodeling ideas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/>
              <a:t>ideas for remodeling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cost of typical remodel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hardwood flooring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earthquake retrofit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paint colors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endParaRPr lang="en-US" sz="2000" dirty="0" smtClean="0"/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kitchen remodel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altLang="zh-TW" sz="2000" dirty="0" smtClean="0">
                <a:cs typeface="Times New Roman" pitchFamily="18" charset="0"/>
              </a:rPr>
              <a:t>Paint roof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03648" y="4797152"/>
            <a:ext cx="7200800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TW" sz="2400" dirty="0" smtClean="0"/>
              <a:t>6. Ensure topical coherence:</a:t>
            </a:r>
          </a:p>
          <a:p>
            <a:r>
              <a:rPr lang="en-US" altLang="zh-TW" sz="2400" dirty="0" smtClean="0"/>
              <a:t>successor query need to share at least one common top ten result with the initiator query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4427984" y="278092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43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ID Session From Log- Extraction A</a:t>
            </a:r>
            <a:r>
              <a:rPr lang="en-US" altLang="zh-TW" dirty="0" smtClean="0"/>
              <a:t>lgorithm</a:t>
            </a:r>
            <a:endParaRPr lang="zh-TW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1628800"/>
            <a:ext cx="3528392" cy="308478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SzPct val="80000"/>
            </a:pPr>
            <a:r>
              <a:rPr lang="en-US" sz="1600" dirty="0" smtClean="0"/>
              <a:t>remodeling ideas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600" dirty="0">
                <a:solidFill>
                  <a:srgbClr val="FF0000"/>
                </a:solidFill>
              </a:rPr>
              <a:t>ideas for </a:t>
            </a:r>
            <a:r>
              <a:rPr lang="en-US" sz="1600" dirty="0" smtClean="0">
                <a:solidFill>
                  <a:srgbClr val="FF0000"/>
                </a:solidFill>
              </a:rPr>
              <a:t>remodeling(0.77)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600" dirty="0" smtClean="0"/>
              <a:t>cost of typical remodel(0.22)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600" dirty="0" smtClean="0"/>
              <a:t>hardwood flooring(0)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600" dirty="0" smtClean="0"/>
              <a:t>earthquake retrofit(0)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600" dirty="0" smtClean="0"/>
              <a:t>paint colors(0.33)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600" dirty="0" smtClean="0"/>
              <a:t>kitchen remodel(0.47)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altLang="zh-TW" sz="1600" dirty="0" smtClean="0">
                <a:cs typeface="Times New Roman" pitchFamily="18" charset="0"/>
              </a:rPr>
              <a:t>Paint roof</a:t>
            </a:r>
            <a:r>
              <a:rPr lang="en-US" altLang="zh-TW" sz="1600" dirty="0" smtClean="0"/>
              <a:t>(0.44)</a:t>
            </a:r>
            <a:endParaRPr lang="en-US" altLang="zh-TW" sz="1600" dirty="0" smtClean="0"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08104" y="1628800"/>
            <a:ext cx="3528392" cy="31242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remodeling ideas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endParaRPr lang="en-US" sz="2000" dirty="0" smtClean="0"/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cost of typical remodel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hardwood flooring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earthquake retrofit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paint colors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sz="2000" dirty="0" smtClean="0"/>
              <a:t>kitchen remodel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</a:pPr>
            <a:r>
              <a:rPr lang="en-US" altLang="zh-TW" sz="2000" dirty="0" smtClean="0">
                <a:cs typeface="Times New Roman" pitchFamily="18" charset="0"/>
              </a:rPr>
              <a:t>Paint roof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  <a:buNone/>
            </a:pPr>
            <a:r>
              <a:rPr lang="en-US" altLang="zh-TW" sz="2000" dirty="0" smtClean="0">
                <a:cs typeface="Times New Roman" pitchFamily="18" charset="0"/>
              </a:rPr>
              <a:t>     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  <a:buNone/>
            </a:pPr>
            <a:r>
              <a:rPr lang="en-US" altLang="zh-TW" sz="2000" dirty="0" smtClean="0">
                <a:cs typeface="Times New Roman" pitchFamily="18" charset="0"/>
              </a:rPr>
              <a:t>      (7 distinct aspects)</a:t>
            </a:r>
          </a:p>
        </p:txBody>
      </p:sp>
      <p:cxnSp>
        <p:nvCxnSpPr>
          <p:cNvPr id="6" name="直線單箭頭接點 5"/>
          <p:cNvCxnSpPr/>
          <p:nvPr/>
        </p:nvCxnSpPr>
        <p:spPr>
          <a:xfrm>
            <a:off x="4644008" y="278092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15616" y="4725144"/>
            <a:ext cx="7808168" cy="18120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2200" dirty="0" smtClean="0"/>
              <a:t>7.</a:t>
            </a:r>
            <a:r>
              <a:rPr lang="en-US" altLang="zh-TW" sz="2400" dirty="0" smtClean="0"/>
              <a:t> </a:t>
            </a:r>
            <a:r>
              <a:rPr lang="en-US" altLang="zh-TW" sz="2200" dirty="0" smtClean="0"/>
              <a:t>Ensure diversity in aspects:</a:t>
            </a:r>
          </a:p>
          <a:p>
            <a:pPr>
              <a:buNone/>
            </a:pPr>
            <a:r>
              <a:rPr lang="en-US" altLang="zh-TW" sz="2200" dirty="0" smtClean="0"/>
              <a:t> Used character-based trigram cosine similarity and remove queries where the similarity was more than 0.5</a:t>
            </a:r>
          </a:p>
          <a:p>
            <a:pPr>
              <a:buNone/>
            </a:pPr>
            <a:r>
              <a:rPr lang="en-US" altLang="zh-TW" sz="2200" dirty="0" smtClean="0"/>
              <a:t>8. Threshold the number of distinct aspects:</a:t>
            </a:r>
          </a:p>
          <a:p>
            <a:pPr>
              <a:buNone/>
            </a:pPr>
            <a:r>
              <a:rPr lang="en-US" altLang="zh-TW" sz="2200" dirty="0" smtClean="0"/>
              <a:t>Any session with less than three distinct aspects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0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Predict whether initiator query-SVMs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Using SVMs to classification the </a:t>
            </a:r>
            <a:r>
              <a:rPr lang="en-US" altLang="zh-TW" dirty="0" smtClean="0"/>
              <a:t>Query </a:t>
            </a:r>
            <a:r>
              <a:rPr lang="en-US" altLang="zh-TW" dirty="0" smtClean="0"/>
              <a:t>ID or Regular</a:t>
            </a:r>
          </a:p>
          <a:p>
            <a:endParaRPr lang="en-US" altLang="zh-TW" dirty="0" smtClean="0"/>
          </a:p>
          <a:p>
            <a:r>
              <a:rPr lang="en-US" altLang="zh-TW" sz="3100" dirty="0" smtClean="0"/>
              <a:t>Features: Text, Stats, POS, ODP, QLOG</a:t>
            </a:r>
          </a:p>
        </p:txBody>
      </p:sp>
      <p:sp>
        <p:nvSpPr>
          <p:cNvPr id="5" name="矩形 4"/>
          <p:cNvSpPr/>
          <p:nvPr/>
        </p:nvSpPr>
        <p:spPr>
          <a:xfrm>
            <a:off x="1547664" y="4653136"/>
            <a:ext cx="1656184" cy="6480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75656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query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067944" y="4653136"/>
            <a:ext cx="1656184" cy="6480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995936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SVMs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3275856" y="49411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V="1">
            <a:off x="5940152" y="4653136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5940152" y="5085184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6876256" y="44371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ID </a:t>
            </a:r>
            <a:r>
              <a:rPr lang="en-US" altLang="zh-TW" dirty="0" smtClean="0"/>
              <a:t>query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6876256" y="52292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Regular </a:t>
            </a:r>
            <a:r>
              <a:rPr lang="en-US" altLang="zh-TW" dirty="0" smtClean="0"/>
              <a:t>query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6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Autofit/>
          </a:bodyPr>
          <a:lstStyle/>
          <a:p>
            <a:r>
              <a:rPr lang="en-US" altLang="zh-TW" sz="3900" dirty="0" smtClean="0"/>
              <a:t>Rank results to User-</a:t>
            </a:r>
            <a:br>
              <a:rPr lang="en-US" altLang="zh-TW" sz="3900" dirty="0" smtClean="0"/>
            </a:br>
            <a:r>
              <a:rPr lang="en-US" altLang="zh-TW" sz="3900" dirty="0" smtClean="0"/>
              <a:t>Greedy-</a:t>
            </a:r>
            <a:r>
              <a:rPr lang="en-US" altLang="zh-TW" sz="3900" dirty="0" err="1" smtClean="0"/>
              <a:t>DynRR</a:t>
            </a:r>
            <a:r>
              <a:rPr lang="en-US" altLang="zh-TW" sz="3900" dirty="0" smtClean="0"/>
              <a:t> Algorithm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2400" dirty="0" smtClean="0"/>
              <a:t>Give a query q and then produce ranking document </a:t>
            </a:r>
            <a:r>
              <a:rPr lang="en-US" altLang="zh-TW" sz="2400" i="1" dirty="0" smtClean="0"/>
              <a:t>d</a:t>
            </a:r>
            <a:r>
              <a:rPr lang="en-US" altLang="zh-TW" sz="2400" i="1" baseline="-25000" dirty="0" smtClean="0"/>
              <a:t>1</a:t>
            </a:r>
            <a:r>
              <a:rPr lang="en-US" altLang="zh-TW" sz="2400" i="1" dirty="0" smtClean="0"/>
              <a:t>,d</a:t>
            </a:r>
            <a:r>
              <a:rPr lang="en-US" altLang="zh-TW" sz="2400" i="1" baseline="-25000" dirty="0" smtClean="0"/>
              <a:t>2 </a:t>
            </a:r>
            <a:r>
              <a:rPr lang="en-US" altLang="zh-TW" sz="2400" dirty="0" smtClean="0"/>
              <a:t>.. (with associated aspects </a:t>
            </a:r>
            <a:r>
              <a:rPr lang="en-US" altLang="zh-TW" sz="2400" i="1" dirty="0" smtClean="0"/>
              <a:t>q</a:t>
            </a:r>
            <a:r>
              <a:rPr lang="en-US" altLang="zh-TW" sz="2400" i="1" baseline="-25000" dirty="0" smtClean="0"/>
              <a:t>1</a:t>
            </a:r>
            <a:r>
              <a:rPr lang="en-US" altLang="zh-TW" sz="2400" i="1" dirty="0" smtClean="0"/>
              <a:t>,q</a:t>
            </a:r>
            <a:r>
              <a:rPr lang="en-US" altLang="zh-TW" sz="2400" i="1" baseline="-25000" dirty="0" smtClean="0"/>
              <a:t>2 </a:t>
            </a:r>
            <a:r>
              <a:rPr lang="en-US" altLang="zh-TW" sz="2400" dirty="0" smtClean="0"/>
              <a:t>..)</a:t>
            </a:r>
          </a:p>
          <a:p>
            <a:pPr>
              <a:spcBef>
                <a:spcPct val="0"/>
              </a:spcBef>
            </a:pPr>
            <a:endParaRPr lang="en-US" altLang="zh-TW" sz="2400" dirty="0" smtClean="0"/>
          </a:p>
          <a:p>
            <a:pPr>
              <a:spcBef>
                <a:spcPct val="0"/>
              </a:spcBef>
            </a:pPr>
            <a:endParaRPr lang="en-US" altLang="zh-TW" sz="2400" dirty="0" smtClean="0"/>
          </a:p>
          <a:p>
            <a:pPr>
              <a:spcBef>
                <a:spcPct val="0"/>
              </a:spcBef>
            </a:pPr>
            <a:r>
              <a:rPr lang="en-US" altLang="zh-TW" sz="2400" dirty="0" smtClean="0"/>
              <a:t>Based on four conditions:</a:t>
            </a:r>
          </a:p>
          <a:p>
            <a:pPr marL="596646" indent="-514350">
              <a:spcBef>
                <a:spcPct val="0"/>
              </a:spcBef>
              <a:buAutoNum type="arabicPeriod"/>
            </a:pPr>
            <a:r>
              <a:rPr lang="en-US" altLang="zh-TW" sz="2400" dirty="0" smtClean="0"/>
              <a:t>Document should be relevant to query q</a:t>
            </a:r>
          </a:p>
          <a:p>
            <a:pPr marL="596646" indent="-514350">
              <a:spcBef>
                <a:spcPct val="0"/>
              </a:spcBef>
              <a:buAutoNum type="arabicPeriod"/>
            </a:pPr>
            <a:r>
              <a:rPr lang="en-US" altLang="zh-TW" sz="2400" dirty="0" smtClean="0"/>
              <a:t>Document </a:t>
            </a:r>
            <a:r>
              <a:rPr lang="en-US" altLang="zh-TW" sz="2400" i="1" dirty="0" err="1" smtClean="0"/>
              <a:t>d</a:t>
            </a:r>
            <a:r>
              <a:rPr lang="en-US" altLang="zh-TW" sz="2400" i="1" baseline="-25000" dirty="0" err="1" smtClean="0"/>
              <a:t>i</a:t>
            </a:r>
            <a:r>
              <a:rPr lang="en-US" altLang="zh-TW" sz="2400" dirty="0" smtClean="0"/>
              <a:t> should be relevant to associated aspect </a:t>
            </a:r>
            <a:r>
              <a:rPr lang="en-US" altLang="zh-TW" sz="2400" i="1" dirty="0" err="1" smtClean="0"/>
              <a:t>q</a:t>
            </a:r>
            <a:r>
              <a:rPr lang="en-US" altLang="zh-TW" sz="2400" i="1" baseline="-25000" dirty="0" err="1" smtClean="0"/>
              <a:t>i</a:t>
            </a:r>
            <a:endParaRPr lang="en-US" altLang="zh-TW" sz="2400" i="1" baseline="-25000" dirty="0" smtClean="0"/>
          </a:p>
          <a:p>
            <a:pPr marL="596646" indent="-514350">
              <a:spcBef>
                <a:spcPct val="0"/>
              </a:spcBef>
              <a:buAutoNum type="arabicPeriod"/>
            </a:pPr>
            <a:r>
              <a:rPr lang="en-US" altLang="zh-TW" sz="2400" dirty="0" smtClean="0"/>
              <a:t>Aspect should be relevant to the ID task being initiated by query q</a:t>
            </a:r>
          </a:p>
          <a:p>
            <a:pPr marL="596646" indent="-514350">
              <a:spcBef>
                <a:spcPct val="0"/>
              </a:spcBef>
              <a:buAutoNum type="arabicPeriod"/>
            </a:pPr>
            <a:r>
              <a:rPr lang="en-US" altLang="zh-TW" sz="2400" dirty="0" smtClean="0"/>
              <a:t>Aspect should be diversity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1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900" dirty="0" smtClean="0"/>
              <a:t>Rank results to User-</a:t>
            </a:r>
            <a:br>
              <a:rPr lang="en-US" altLang="zh-TW" sz="3900" dirty="0" smtClean="0"/>
            </a:br>
            <a:r>
              <a:rPr lang="en-US" altLang="zh-TW" sz="3900" dirty="0" smtClean="0"/>
              <a:t>Greedy-DynRR Algorithm</a:t>
            </a:r>
            <a:endParaRPr lang="zh-TW" altLang="en-US" sz="3900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54959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6804248" y="1484784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y</a:t>
            </a:r>
            <a:r>
              <a:rPr lang="en-US" altLang="zh-TW" baseline="-25000" dirty="0" smtClean="0"/>
              <a:t>D=</a:t>
            </a:r>
            <a:r>
              <a:rPr lang="en-US" altLang="zh-TW" dirty="0" smtClean="0"/>
              <a:t>d1,d2</a:t>
            </a:r>
            <a:r>
              <a:rPr lang="en-US" altLang="zh-TW" baseline="-25000" dirty="0" smtClean="0"/>
              <a:t>…</a:t>
            </a:r>
          </a:p>
          <a:p>
            <a:endParaRPr lang="en-US" altLang="zh-TW" baseline="-25000" dirty="0" smtClean="0"/>
          </a:p>
          <a:p>
            <a:r>
              <a:rPr lang="en-US" altLang="zh-TW" dirty="0" err="1" smtClean="0"/>
              <a:t>y</a:t>
            </a:r>
            <a:r>
              <a:rPr lang="en-US" altLang="zh-TW" baseline="-25000" dirty="0" err="1" smtClean="0"/>
              <a:t>Q</a:t>
            </a:r>
            <a:r>
              <a:rPr lang="en-US" altLang="zh-TW" baseline="-25000" dirty="0" smtClean="0"/>
              <a:t>=</a:t>
            </a:r>
            <a:r>
              <a:rPr lang="en-US" altLang="zh-TW" dirty="0" smtClean="0"/>
              <a:t>q1,q2</a:t>
            </a:r>
            <a:r>
              <a:rPr lang="en-US" altLang="zh-TW" baseline="-25000" dirty="0" smtClean="0"/>
              <a:t>…</a:t>
            </a:r>
          </a:p>
          <a:p>
            <a:endParaRPr lang="en-US" altLang="zh-TW" baseline="-25000" dirty="0" smtClean="0"/>
          </a:p>
          <a:p>
            <a:r>
              <a:rPr lang="en-US" altLang="zh-TW" dirty="0" smtClean="0"/>
              <a:t>q=initiator query</a:t>
            </a:r>
          </a:p>
          <a:p>
            <a:endParaRPr lang="en-US" altLang="zh-TW" dirty="0" smtClean="0"/>
          </a:p>
          <a:p>
            <a:endParaRPr lang="en-US" altLang="zh-TW" baseline="-25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Method</a:t>
            </a:r>
          </a:p>
          <a:p>
            <a:r>
              <a:rPr lang="en-US" altLang="zh-TW" b="1" u="sng" dirty="0"/>
              <a:t>Experiments</a:t>
            </a:r>
          </a:p>
          <a:p>
            <a:r>
              <a:rPr lang="en-US" altLang="zh-TW" dirty="0"/>
              <a:t>Conclusion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33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ID Session From Log- Extraction A</a:t>
            </a:r>
            <a:r>
              <a:rPr lang="en-US" altLang="zh-TW" dirty="0" smtClean="0"/>
              <a:t>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Data source: the search log from the period April 1-May 31, 2012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Data: 51.2M sessions comprising 134M queries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Running the extraction algorithm can get 497K ID sessions with 7M queries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ID Session From Log- Extraction A</a:t>
            </a:r>
            <a:r>
              <a:rPr lang="en-US" altLang="zh-TW" dirty="0" smtClean="0"/>
              <a:t>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Evaluating Extraction Algorithm by two annotators</a:t>
            </a:r>
          </a:p>
          <a:p>
            <a:r>
              <a:rPr lang="en-US" altLang="zh-TW" dirty="0" smtClean="0"/>
              <a:t>Data set: sample 150 sessions        (75 ID sessions, 75 Regular sessions)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With enough data, we can overcome the noise</a:t>
            </a:r>
          </a:p>
          <a:p>
            <a:endParaRPr lang="en-US" altLang="zh-TW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59633" y="3861048"/>
          <a:ext cx="763284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/>
                <a:gridCol w="2496277"/>
                <a:gridCol w="2544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Annotator agreement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Algorithm</a:t>
                      </a:r>
                      <a:r>
                        <a:rPr lang="en-US" altLang="zh-TW" baseline="0" dirty="0" smtClean="0"/>
                        <a:t> precision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Algorithm accuracy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73.9%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73.7%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8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Predict whether initiator query-SVMs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Data source: from Extraction Algorithm</a:t>
            </a:r>
          </a:p>
          <a:p>
            <a:r>
              <a:rPr lang="en-US" altLang="zh-TW" sz="2800" dirty="0" smtClean="0"/>
              <a:t>Data: 61K queries ( 50000 training, 3000 validation, 8000 test )</a:t>
            </a:r>
          </a:p>
          <a:p>
            <a:r>
              <a:rPr lang="en-US" altLang="zh-TW" sz="2800" dirty="0" smtClean="0"/>
              <a:t>Features:</a:t>
            </a:r>
            <a:endParaRPr lang="zh-TW" alt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501008"/>
            <a:ext cx="60388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Predict whether initiator query-SVMs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473713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6516216" y="1844824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With all features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Can identify 20% of ID with 80% precision</a:t>
            </a:r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6529" y="3933056"/>
            <a:ext cx="4507471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1403648" y="494116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Combine Text and Stats features can get good effect than either alone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2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0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 smtClean="0"/>
              <a:t>Rank results to User-</a:t>
            </a:r>
            <a:br>
              <a:rPr lang="en-US" altLang="zh-TW" sz="4400" dirty="0" smtClean="0"/>
            </a:br>
            <a:r>
              <a:rPr lang="en-US" altLang="zh-TW" sz="4400" dirty="0" smtClean="0"/>
              <a:t>Greedy-DynRR Algorithm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Data: </a:t>
            </a:r>
          </a:p>
          <a:p>
            <a:pPr>
              <a:buNone/>
            </a:pPr>
            <a:r>
              <a:rPr lang="en-US" altLang="zh-TW" sz="2400" dirty="0" smtClean="0"/>
              <a:t>(1) MINED: from Extraction Algorithm by setting the threshold less than five distinct aspects</a:t>
            </a:r>
          </a:p>
          <a:p>
            <a:pPr>
              <a:buNone/>
            </a:pPr>
            <a:r>
              <a:rPr lang="en-US" altLang="zh-TW" sz="2400" dirty="0" smtClean="0"/>
              <a:t>(2) MIXED: from MINED dataset session and random sample of regular session</a:t>
            </a:r>
          </a:p>
          <a:p>
            <a:pPr>
              <a:buFont typeface="Wingdings" pitchFamily="2" charset="2"/>
              <a:buChar char="l"/>
            </a:pPr>
            <a:endParaRPr lang="en-US" altLang="zh-TW" sz="2400" dirty="0" smtClean="0"/>
          </a:p>
          <a:p>
            <a:pPr>
              <a:buNone/>
            </a:pPr>
            <a:endParaRPr lang="zh-TW" altLang="en-US" sz="2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4104456" cy="106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52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 smtClean="0"/>
              <a:t>Rank results to User-</a:t>
            </a:r>
            <a:br>
              <a:rPr lang="en-US" altLang="zh-TW" sz="4400" dirty="0" smtClean="0"/>
            </a:br>
            <a:r>
              <a:rPr lang="en-US" altLang="zh-TW" sz="4400" dirty="0" smtClean="0"/>
              <a:t>Greedy-DynRR Algorithm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2400" dirty="0" smtClean="0"/>
              <a:t>Obtain Probability of Relevance</a:t>
            </a:r>
          </a:p>
          <a:p>
            <a:pPr marL="539496" indent="-457200">
              <a:buNone/>
            </a:pPr>
            <a:r>
              <a:rPr lang="en-US" altLang="zh-TW" sz="2400" dirty="0" smtClean="0"/>
              <a:t>(1)Baseline: a state-of-the-art commercial search engine ranker</a:t>
            </a:r>
          </a:p>
          <a:p>
            <a:pPr marL="539496" indent="-457200">
              <a:buNone/>
            </a:pPr>
            <a:r>
              <a:rPr lang="en-US" altLang="zh-TW" sz="2400" dirty="0" smtClean="0"/>
              <a:t>(2) </a:t>
            </a:r>
            <a:r>
              <a:rPr lang="en-US" altLang="zh-TW" sz="2400" dirty="0" err="1" smtClean="0"/>
              <a:t>RelDQ</a:t>
            </a:r>
            <a:r>
              <a:rPr lang="en-US" altLang="zh-TW" sz="2400" dirty="0" smtClean="0"/>
              <a:t>: ranking with R(</a:t>
            </a:r>
            <a:r>
              <a:rPr lang="en-US" altLang="zh-TW" sz="2400" dirty="0" err="1" smtClean="0"/>
              <a:t>d|q</a:t>
            </a:r>
            <a:r>
              <a:rPr lang="en-US" altLang="zh-TW" sz="2400" dirty="0" smtClean="0"/>
              <a:t>)</a:t>
            </a:r>
          </a:p>
          <a:p>
            <a:endParaRPr lang="zh-TW" alt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77072"/>
            <a:ext cx="8028384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733256"/>
            <a:ext cx="8028384" cy="2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52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Method</a:t>
            </a:r>
          </a:p>
          <a:p>
            <a:r>
              <a:rPr lang="en-US" altLang="zh-TW" dirty="0"/>
              <a:t>Experiments</a:t>
            </a:r>
          </a:p>
          <a:p>
            <a:r>
              <a:rPr lang="en-US" altLang="zh-TW" b="1" u="sng" dirty="0"/>
              <a:t>Conclusion</a:t>
            </a:r>
            <a:endParaRPr lang="zh-TW" altLang="en-US" b="1" u="sng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3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Presented a method to get Intrinsic Diversity for web search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Presented a method to predict ID initiation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Presented an approach to rank information on aspects of the task for which the user will search in the future</a:t>
            </a:r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2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99024" y="1460748"/>
            <a:ext cx="7498080" cy="4800600"/>
          </a:xfrm>
        </p:spPr>
        <p:txBody>
          <a:bodyPr/>
          <a:lstStyle/>
          <a:p>
            <a:r>
              <a:rPr lang="en-US" altLang="zh-TW" sz="2800" dirty="0" smtClean="0"/>
              <a:t>Traditional (</a:t>
            </a:r>
            <a:r>
              <a:rPr lang="en-US" altLang="zh-TW" sz="2800" i="1" dirty="0" smtClean="0"/>
              <a:t>extrinsic</a:t>
            </a:r>
            <a:r>
              <a:rPr lang="en-US" altLang="zh-TW" sz="2800" dirty="0" smtClean="0"/>
              <a:t>) diversity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altLang="zh-TW" sz="2800" i="1" dirty="0" smtClean="0"/>
              <a:t>	</a:t>
            </a:r>
            <a:r>
              <a:rPr lang="en-US" altLang="zh-TW" dirty="0" smtClean="0"/>
              <a:t>Ambiguity in user intent</a:t>
            </a:r>
          </a:p>
          <a:p>
            <a:pPr>
              <a:buNone/>
            </a:pPr>
            <a:endParaRPr lang="en-US" altLang="zh-TW" sz="2800" i="1" dirty="0" smtClean="0"/>
          </a:p>
          <a:p>
            <a:r>
              <a:rPr lang="en-US" altLang="zh-TW" sz="2800" dirty="0" smtClean="0"/>
              <a:t>Intrinsic Diversity </a:t>
            </a:r>
          </a:p>
          <a:p>
            <a:pPr>
              <a:buNone/>
            </a:pPr>
            <a:r>
              <a:rPr lang="en-US" altLang="zh-TW" sz="2800" dirty="0" smtClean="0"/>
              <a:t>	 Single topical intent but diverse across different aspects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9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橢圓 9"/>
          <p:cNvSpPr/>
          <p:nvPr/>
        </p:nvSpPr>
        <p:spPr>
          <a:xfrm>
            <a:off x="1763688" y="3861048"/>
            <a:ext cx="4104456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Typical search model : 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800" dirty="0" smtClean="0"/>
              <a:t>Present results maximizing relevance to current query</a:t>
            </a:r>
          </a:p>
          <a:p>
            <a:pPr>
              <a:buNone/>
            </a:pP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40968"/>
            <a:ext cx="72008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6"/>
          <p:cNvSpPr txBox="1"/>
          <p:nvPr/>
        </p:nvSpPr>
        <p:spPr>
          <a:xfrm>
            <a:off x="1907704" y="393305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NatGeo</a:t>
            </a:r>
            <a:r>
              <a:rPr lang="en-US" dirty="0" smtClean="0"/>
              <a:t> page on snow leopards</a:t>
            </a:r>
            <a:endParaRPr lang="en-US" dirty="0"/>
          </a:p>
        </p:txBody>
      </p:sp>
      <p:sp>
        <p:nvSpPr>
          <p:cNvPr id="6" name="TextBox 11"/>
          <p:cNvSpPr txBox="1"/>
          <p:nvPr/>
        </p:nvSpPr>
        <p:spPr>
          <a:xfrm>
            <a:off x="1979712" y="4653136"/>
            <a:ext cx="345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Snowleopard.org new article</a:t>
            </a:r>
            <a:endParaRPr lang="en-US" dirty="0"/>
          </a:p>
        </p:txBody>
      </p:sp>
      <p:sp>
        <p:nvSpPr>
          <p:cNvPr id="7" name="TextBox 13"/>
          <p:cNvSpPr txBox="1"/>
          <p:nvPr/>
        </p:nvSpPr>
        <p:spPr>
          <a:xfrm>
            <a:off x="1835696" y="5445224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News about snow leopards in Cape May</a:t>
            </a:r>
            <a:endParaRPr lang="en-US" sz="1600" dirty="0"/>
          </a:p>
        </p:txBody>
      </p:sp>
      <p:sp>
        <p:nvSpPr>
          <p:cNvPr id="11" name="橢圓 10"/>
          <p:cNvSpPr/>
          <p:nvPr/>
        </p:nvSpPr>
        <p:spPr>
          <a:xfrm>
            <a:off x="1763688" y="4581128"/>
            <a:ext cx="4104456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1763688" y="5373216"/>
            <a:ext cx="4104456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1763688" y="6093296"/>
            <a:ext cx="4104456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Box 17"/>
          <p:cNvSpPr txBox="1"/>
          <p:nvPr/>
        </p:nvSpPr>
        <p:spPr>
          <a:xfrm>
            <a:off x="1907704" y="61653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BBC video on snow leopards triplets</a:t>
            </a:r>
            <a:endParaRPr 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01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Intrinsic Diversity (ID)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800" dirty="0" smtClean="0"/>
              <a:t>focus on many complex tasks ,</a:t>
            </a:r>
          </a:p>
          <a:p>
            <a:pPr>
              <a:buNone/>
            </a:pPr>
            <a:r>
              <a:rPr lang="en-US" altLang="zh-TW" sz="2800" dirty="0" smtClean="0"/>
              <a:t>    i.e. require multiple queries to complete the task</a:t>
            </a:r>
            <a:endParaRPr lang="zh-TW" altLang="en-US" sz="2800" dirty="0"/>
          </a:p>
        </p:txBody>
      </p:sp>
      <p:grpSp>
        <p:nvGrpSpPr>
          <p:cNvPr id="18" name="群組 17"/>
          <p:cNvGrpSpPr/>
          <p:nvPr/>
        </p:nvGrpSpPr>
        <p:grpSpPr>
          <a:xfrm>
            <a:off x="1043608" y="3573016"/>
            <a:ext cx="8100392" cy="3011388"/>
            <a:chOff x="1043608" y="3573016"/>
            <a:chExt cx="8100392" cy="3011388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3645024"/>
              <a:ext cx="8100392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653136"/>
              <a:ext cx="8100392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5229200"/>
              <a:ext cx="8028384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5661248"/>
              <a:ext cx="8100392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6165304"/>
              <a:ext cx="7956376" cy="35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3573016"/>
              <a:ext cx="1008112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15616" y="4653136"/>
              <a:ext cx="10801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15616" y="5157192"/>
              <a:ext cx="10801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15616" y="5661248"/>
              <a:ext cx="10801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15616" y="6165304"/>
              <a:ext cx="108012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67744" y="4077072"/>
              <a:ext cx="465772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直線單箭頭接點 6"/>
            <p:cNvCxnSpPr/>
            <p:nvPr/>
          </p:nvCxnSpPr>
          <p:spPr>
            <a:xfrm>
              <a:off x="5364088" y="4149080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9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Intrinsic Diversity (ID)</a:t>
            </a:r>
          </a:p>
          <a:p>
            <a:endParaRPr lang="zh-TW" altLang="en-US" dirty="0"/>
          </a:p>
        </p:txBody>
      </p:sp>
      <p:grpSp>
        <p:nvGrpSpPr>
          <p:cNvPr id="16" name="群組 15"/>
          <p:cNvGrpSpPr/>
          <p:nvPr/>
        </p:nvGrpSpPr>
        <p:grpSpPr>
          <a:xfrm>
            <a:off x="1187624" y="2708920"/>
            <a:ext cx="4392488" cy="3960440"/>
            <a:chOff x="1547664" y="2348880"/>
            <a:chExt cx="4536504" cy="4248472"/>
          </a:xfrm>
        </p:grpSpPr>
        <p:sp>
          <p:nvSpPr>
            <p:cNvPr id="4" name="橢圓 3"/>
            <p:cNvSpPr/>
            <p:nvPr/>
          </p:nvSpPr>
          <p:spPr>
            <a:xfrm>
              <a:off x="1547664" y="2348880"/>
              <a:ext cx="4104456" cy="50405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/>
            <p:nvPr/>
          </p:nvSpPr>
          <p:spPr>
            <a:xfrm>
              <a:off x="1547664" y="3140968"/>
              <a:ext cx="4104456" cy="50405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1547664" y="3861048"/>
              <a:ext cx="4104456" cy="50405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1547664" y="4581128"/>
              <a:ext cx="4104456" cy="50405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1547664" y="5373216"/>
              <a:ext cx="4104456" cy="50405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TextBox 16"/>
            <p:cNvSpPr txBox="1"/>
            <p:nvPr/>
          </p:nvSpPr>
          <p:spPr>
            <a:xfrm>
              <a:off x="1763688" y="2420888"/>
              <a:ext cx="3858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NatGeo</a:t>
              </a:r>
              <a:r>
                <a:rPr lang="en-US" dirty="0" smtClean="0"/>
                <a:t> page on snow leopards</a:t>
              </a:r>
              <a:endParaRPr lang="en-US" dirty="0"/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1763688" y="3212976"/>
              <a:ext cx="3858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Snow Leopard Habitats</a:t>
              </a:r>
              <a:endParaRPr lang="en-US" dirty="0"/>
            </a:p>
          </p:txBody>
        </p:sp>
        <p:sp>
          <p:nvSpPr>
            <p:cNvPr id="11" name="TextBox 20"/>
            <p:cNvSpPr txBox="1"/>
            <p:nvPr/>
          </p:nvSpPr>
          <p:spPr>
            <a:xfrm>
              <a:off x="1763688" y="3933056"/>
              <a:ext cx="4029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Snow leopards Life Cycle</a:t>
              </a:r>
              <a:endParaRPr lang="en-US" dirty="0"/>
            </a:p>
          </p:txBody>
        </p:sp>
        <p:sp>
          <p:nvSpPr>
            <p:cNvPr id="12" name="TextBox 24"/>
            <p:cNvSpPr txBox="1"/>
            <p:nvPr/>
          </p:nvSpPr>
          <p:spPr>
            <a:xfrm>
              <a:off x="1835696" y="4653136"/>
              <a:ext cx="3858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Snow Leopards in the Wild</a:t>
              </a:r>
              <a:endParaRPr lang="en-US" dirty="0"/>
            </a:p>
          </p:txBody>
        </p:sp>
        <p:sp>
          <p:nvSpPr>
            <p:cNvPr id="13" name="TextBox 27"/>
            <p:cNvSpPr txBox="1"/>
            <p:nvPr/>
          </p:nvSpPr>
          <p:spPr>
            <a:xfrm>
              <a:off x="1907704" y="5445224"/>
              <a:ext cx="4029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Snow Leopards in </a:t>
              </a:r>
              <a:r>
                <a:rPr lang="en-US" dirty="0" smtClean="0"/>
                <a:t>Zoos.</a:t>
              </a:r>
              <a:endParaRPr 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547664" y="6093296"/>
              <a:ext cx="4104456" cy="50405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TextBox 29"/>
            <p:cNvSpPr txBox="1"/>
            <p:nvPr/>
          </p:nvSpPr>
          <p:spPr>
            <a:xfrm>
              <a:off x="1907704" y="6165304"/>
              <a:ext cx="417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Snow Leopards </a:t>
              </a:r>
              <a:r>
                <a:rPr lang="en-US" dirty="0" smtClean="0"/>
                <a:t>Pictures and Videos.</a:t>
              </a:r>
              <a:endParaRPr lang="en-US" dirty="0"/>
            </a:p>
          </p:txBody>
        </p: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511256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6"/>
          <p:cNvSpPr txBox="1"/>
          <p:nvPr/>
        </p:nvSpPr>
        <p:spPr>
          <a:xfrm>
            <a:off x="6660232" y="20608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Initiator query</a:t>
            </a:r>
            <a:endParaRPr lang="en-US" dirty="0"/>
          </a:p>
        </p:txBody>
      </p:sp>
      <p:cxnSp>
        <p:nvCxnSpPr>
          <p:cNvPr id="20" name="直線單箭頭接點 19"/>
          <p:cNvCxnSpPr/>
          <p:nvPr/>
        </p:nvCxnSpPr>
        <p:spPr>
          <a:xfrm flipH="1">
            <a:off x="6300192" y="22768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6660232" y="43651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Successor query</a:t>
            </a:r>
            <a:endParaRPr lang="en-US" dirty="0"/>
          </a:p>
        </p:txBody>
      </p:sp>
      <p:sp>
        <p:nvSpPr>
          <p:cNvPr id="22" name="右大括弧 21"/>
          <p:cNvSpPr/>
          <p:nvPr/>
        </p:nvSpPr>
        <p:spPr>
          <a:xfrm>
            <a:off x="5580112" y="2780928"/>
            <a:ext cx="792088" cy="36724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Structure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4211960" y="227687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Predict whether initiator query</a:t>
            </a:r>
            <a:endParaRPr lang="zh-TW" altLang="en-US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3347864" y="249289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484040" y="228525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Find ID session from log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6084168" y="25649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876256" y="2348880"/>
            <a:ext cx="212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Rank results </a:t>
            </a:r>
          </a:p>
          <a:p>
            <a:pPr algn="ctr"/>
            <a:r>
              <a:rPr lang="en-US" altLang="zh-TW" dirty="0" smtClean="0"/>
              <a:t>to User</a:t>
            </a:r>
          </a:p>
        </p:txBody>
      </p:sp>
      <p:sp>
        <p:nvSpPr>
          <p:cNvPr id="11" name="矩形 10"/>
          <p:cNvSpPr/>
          <p:nvPr/>
        </p:nvSpPr>
        <p:spPr>
          <a:xfrm>
            <a:off x="1547664" y="2276872"/>
            <a:ext cx="1656184" cy="6480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283968" y="2276872"/>
            <a:ext cx="1728192" cy="6480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7092280" y="2276872"/>
            <a:ext cx="1656184" cy="6480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547664" y="3717032"/>
            <a:ext cx="1656184" cy="6480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475656" y="371703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User input query</a:t>
            </a:r>
            <a:endParaRPr lang="zh-TW" altLang="en-US" dirty="0"/>
          </a:p>
        </p:txBody>
      </p:sp>
      <p:cxnSp>
        <p:nvCxnSpPr>
          <p:cNvPr id="16" name="直線單箭頭接點 15"/>
          <p:cNvCxnSpPr/>
          <p:nvPr/>
        </p:nvCxnSpPr>
        <p:spPr>
          <a:xfrm flipV="1">
            <a:off x="3347864" y="3212976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b="1" u="sng" dirty="0"/>
              <a:t>Method</a:t>
            </a:r>
          </a:p>
          <a:p>
            <a:r>
              <a:rPr lang="en-US" altLang="zh-TW" dirty="0"/>
              <a:t>Experiments</a:t>
            </a:r>
          </a:p>
          <a:p>
            <a:r>
              <a:rPr lang="en-US" altLang="zh-TW" dirty="0"/>
              <a:t>Conclusion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6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ID Session From Log- Extraction A</a:t>
            </a:r>
            <a:r>
              <a:rPr lang="en-US" altLang="zh-TW" dirty="0" smtClean="0"/>
              <a:t>lgorithm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>
          <a:xfrm>
            <a:off x="1435608" y="1447800"/>
            <a:ext cx="2776352" cy="298931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0000"/>
                </a:solidFill>
                <a:cs typeface="Times New Roman" pitchFamily="18" charset="0"/>
              </a:rPr>
              <a:t>facebook</a:t>
            </a: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US" dirty="0" smtClean="0"/>
              <a:t>remodeling ideas</a:t>
            </a:r>
          </a:p>
          <a:p>
            <a:r>
              <a:rPr lang="en-US" dirty="0" smtClean="0"/>
              <a:t>ideas for remodeling</a:t>
            </a:r>
          </a:p>
          <a:p>
            <a:r>
              <a:rPr lang="en-US" dirty="0" smtClean="0"/>
              <a:t>cost of typical remodel</a:t>
            </a:r>
          </a:p>
          <a:p>
            <a:r>
              <a:rPr lang="en-US" dirty="0" smtClean="0"/>
              <a:t>hardwood flooring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walmart</a:t>
            </a:r>
            <a:r>
              <a:rPr lang="en-US" altLang="zh-TW" dirty="0" smtClean="0"/>
              <a:t> </a:t>
            </a: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US" dirty="0" smtClean="0"/>
              <a:t>earthquake retrofit</a:t>
            </a:r>
          </a:p>
          <a:p>
            <a:r>
              <a:rPr lang="en-US" dirty="0" smtClean="0"/>
              <a:t>paint colors</a:t>
            </a:r>
          </a:p>
          <a:p>
            <a:r>
              <a:rPr lang="en-US" dirty="0" err="1" smtClean="0"/>
              <a:t>dublin</a:t>
            </a:r>
            <a:r>
              <a:rPr lang="en-US" dirty="0" smtClean="0"/>
              <a:t> tourism</a:t>
            </a:r>
          </a:p>
          <a:p>
            <a:r>
              <a:rPr lang="en-US" dirty="0" smtClean="0"/>
              <a:t>kitchen remodel</a:t>
            </a:r>
          </a:p>
          <a:p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Paint roof</a:t>
            </a:r>
          </a:p>
          <a:p>
            <a:r>
              <a:rPr lang="en-US" altLang="zh-TW" dirty="0" smtClean="0">
                <a:solidFill>
                  <a:srgbClr val="FF0000"/>
                </a:solidFill>
                <a:cs typeface="Times New Roman" pitchFamily="18" charset="0"/>
              </a:rPr>
              <a:t>Paint roof</a:t>
            </a:r>
          </a:p>
          <a:p>
            <a:r>
              <a:rPr lang="en-US" altLang="zh-TW" dirty="0" smtClean="0">
                <a:solidFill>
                  <a:srgbClr val="FF0000"/>
                </a:solidFill>
                <a:cs typeface="Times New Roman" pitchFamily="18" charset="0"/>
              </a:rPr>
              <a:t>…..(more than 50 characters)</a:t>
            </a:r>
          </a:p>
          <a:p>
            <a:endParaRPr lang="en-US" altLang="zh-TW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08104" y="1412776"/>
            <a:ext cx="2808312" cy="309634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Clr>
                <a:schemeClr val="accent1"/>
              </a:buClr>
              <a:buSzPct val="80000"/>
            </a:pPr>
            <a:r>
              <a:rPr lang="en-US" sz="1800" dirty="0" smtClean="0">
                <a:cs typeface="Times New Roman" pitchFamily="18" charset="0"/>
              </a:rPr>
              <a:t>remodeling ideas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800" dirty="0">
                <a:cs typeface="Times New Roman" pitchFamily="18" charset="0"/>
              </a:rPr>
              <a:t>ideas for </a:t>
            </a:r>
            <a:r>
              <a:rPr lang="en-US" sz="1800" dirty="0" smtClean="0">
                <a:cs typeface="Times New Roman" pitchFamily="18" charset="0"/>
              </a:rPr>
              <a:t>remodeling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800" dirty="0" smtClean="0">
                <a:cs typeface="Times New Roman" pitchFamily="18" charset="0"/>
              </a:rPr>
              <a:t>cost of typical remodel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800" dirty="0" smtClean="0">
                <a:cs typeface="Times New Roman" pitchFamily="18" charset="0"/>
              </a:rPr>
              <a:t>hardwood flooring</a:t>
            </a:r>
          </a:p>
          <a:p>
            <a:pPr>
              <a:buClr>
                <a:schemeClr val="accent1"/>
              </a:buClr>
              <a:buSzPct val="80000"/>
            </a:pPr>
            <a:endParaRPr lang="en-US" sz="1800" dirty="0" smtClean="0">
              <a:cs typeface="Times New Roman" pitchFamily="18" charset="0"/>
            </a:endParaRPr>
          </a:p>
          <a:p>
            <a:pPr>
              <a:buClr>
                <a:schemeClr val="accent1"/>
              </a:buClr>
              <a:buSzPct val="80000"/>
            </a:pPr>
            <a:r>
              <a:rPr lang="en-US" sz="1800" dirty="0" smtClean="0">
                <a:cs typeface="Times New Roman" pitchFamily="18" charset="0"/>
              </a:rPr>
              <a:t>earthquake retrofit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800" dirty="0" smtClean="0">
                <a:cs typeface="Times New Roman" pitchFamily="18" charset="0"/>
              </a:rPr>
              <a:t>paint colors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1800" dirty="0" err="1">
                <a:cs typeface="Times New Roman" pitchFamily="18" charset="0"/>
              </a:rPr>
              <a:t>dublin</a:t>
            </a:r>
            <a:r>
              <a:rPr lang="en-US" sz="1800" dirty="0">
                <a:cs typeface="Times New Roman" pitchFamily="18" charset="0"/>
              </a:rPr>
              <a:t> tourism</a:t>
            </a:r>
            <a:endParaRPr lang="en-US" sz="1800" dirty="0" smtClean="0">
              <a:cs typeface="Times New Roman" pitchFamily="18" charset="0"/>
            </a:endParaRPr>
          </a:p>
          <a:p>
            <a:pPr>
              <a:buClr>
                <a:schemeClr val="accent1"/>
              </a:buClr>
              <a:buSzPct val="80000"/>
            </a:pPr>
            <a:r>
              <a:rPr lang="en-US" sz="1800" dirty="0" smtClean="0">
                <a:cs typeface="Times New Roman" pitchFamily="18" charset="0"/>
              </a:rPr>
              <a:t>kitchen remodel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altLang="zh-TW" sz="1800" dirty="0" smtClean="0">
                <a:cs typeface="Times New Roman" pitchFamily="18" charset="0"/>
              </a:rPr>
              <a:t>Paint roof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4427984" y="278092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1475656" y="4869160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 Remove frequent queries, like as </a:t>
            </a:r>
            <a:r>
              <a:rPr lang="en-US" altLang="zh-TW" dirty="0" err="1" smtClean="0"/>
              <a:t>facebook</a:t>
            </a:r>
            <a:r>
              <a:rPr lang="en-US" altLang="zh-TW" dirty="0" smtClean="0"/>
              <a:t> or </a:t>
            </a:r>
            <a:r>
              <a:rPr lang="en-US" altLang="zh-TW" dirty="0" err="1" smtClean="0"/>
              <a:t>walmart</a:t>
            </a:r>
            <a:endParaRPr lang="en-US" altLang="zh-TW" dirty="0" smtClean="0"/>
          </a:p>
          <a:p>
            <a:r>
              <a:rPr lang="en-US" altLang="zh-TW" dirty="0" smtClean="0"/>
              <a:t>2. Collapse duplicates</a:t>
            </a:r>
          </a:p>
          <a:p>
            <a:r>
              <a:rPr lang="en-US" altLang="zh-TW" dirty="0" smtClean="0"/>
              <a:t>3. Only preserve manually entered queries</a:t>
            </a:r>
          </a:p>
          <a:p>
            <a:r>
              <a:rPr lang="en-US" altLang="zh-TW" dirty="0" smtClean="0"/>
              <a:t>4. Remove sessions with no SAT Document</a:t>
            </a:r>
          </a:p>
          <a:p>
            <a:r>
              <a:rPr lang="en-US" altLang="zh-TW" dirty="0" smtClean="0"/>
              <a:t>5. Remove long queries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83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3547</TotalTime>
  <Words>772</Words>
  <Application>Microsoft Office PowerPoint</Application>
  <PresentationFormat>如螢幕大小 (4:3)</PresentationFormat>
  <Paragraphs>225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夏至</vt:lpstr>
      <vt:lpstr>Toward Whole-Session Relevance:  Exploring Intrinsic Diversity in Web Search</vt:lpstr>
      <vt:lpstr>Outline</vt:lpstr>
      <vt:lpstr>Introduction</vt:lpstr>
      <vt:lpstr>Introduction</vt:lpstr>
      <vt:lpstr>Introduction</vt:lpstr>
      <vt:lpstr>Introduction</vt:lpstr>
      <vt:lpstr>Introduction</vt:lpstr>
      <vt:lpstr>Outline</vt:lpstr>
      <vt:lpstr>Find ID Session From Log- Extraction Algorithm</vt:lpstr>
      <vt:lpstr>Find ID Session From Log- Extraction Algorithm</vt:lpstr>
      <vt:lpstr>Find ID Session From Log- Extraction Algorithm</vt:lpstr>
      <vt:lpstr>Predict whether initiator query-SVMs</vt:lpstr>
      <vt:lpstr>Rank results to User- Greedy-DynRR Algorithm</vt:lpstr>
      <vt:lpstr>Rank results to User- Greedy-DynRR Algorithm</vt:lpstr>
      <vt:lpstr>Outline</vt:lpstr>
      <vt:lpstr>Find ID Session From Log- Extraction Algorithm</vt:lpstr>
      <vt:lpstr>Find ID Session From Log- Extraction Algorithm</vt:lpstr>
      <vt:lpstr>Predict whether initiator query-SVMs</vt:lpstr>
      <vt:lpstr>Predict whether initiator query-SVMs</vt:lpstr>
      <vt:lpstr>Rank results to User- Greedy-DynRR Algorithm</vt:lpstr>
      <vt:lpstr>Rank results to User- Greedy-DynRR Algorithm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Personalized Recommender System Based on Users’ Information In Folksonomies</dc:title>
  <dc:creator>Henry</dc:creator>
  <cp:lastModifiedBy>Henry</cp:lastModifiedBy>
  <cp:revision>213</cp:revision>
  <dcterms:created xsi:type="dcterms:W3CDTF">2013-12-16T10:54:58Z</dcterms:created>
  <dcterms:modified xsi:type="dcterms:W3CDTF">2014-05-23T11:33:07Z</dcterms:modified>
</cp:coreProperties>
</file>